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63" r:id="rId2"/>
    <p:sldId id="472" r:id="rId3"/>
    <p:sldId id="473" r:id="rId4"/>
    <p:sldId id="474" r:id="rId5"/>
    <p:sldId id="475" r:id="rId6"/>
    <p:sldId id="476" r:id="rId7"/>
    <p:sldId id="477" r:id="rId8"/>
    <p:sldId id="478" r:id="rId9"/>
    <p:sldId id="479" r:id="rId10"/>
    <p:sldId id="47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DD6CAB6-5441-4599-A8D4-D4E76FCB9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25DCF62-B398-476F-9E88-B213C1955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45F8648-0AC4-4D90-9871-5ABA9806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12.9.2021.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5B37978-18FC-48C9-B30D-5F0F720A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C7BC8A0-2A16-423B-937E-095D605D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747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D61DBCC-C971-45FA-9EA1-2C8AFDA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60943C-33C2-45D4-A5A5-EF583CCD7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A186C5B-2312-4523-8069-0C5E43F8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12.9.2021.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86D24B6-859D-4111-8E17-CDA0A75E2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AF0501D-A1E8-42A9-9581-0F1D54F9E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83353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8BFF832B-F90F-441C-BDE6-073FC1A3A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A0C9CD-0A0A-4A25-B9D6-1E8A9E7A6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93E8CBB-BFEA-4E4F-B868-DEC924AC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12.9.2021.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45082C0-3A92-460B-8337-5853ABC6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3B84FC0-4278-48E5-AB5A-B85EE491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4742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50DEE01-12F0-4218-A670-C0573716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9F56EFB-BCAC-46F0-88BB-00213CA35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84A2E2C-61A4-4B17-AFDD-447C1ADD0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12.9.2021.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895E260F-3424-41EE-90DA-E09B6E5E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74E739F-0A00-481C-808E-8EA1982E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02546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BA38AEC-140B-41A3-83CE-EAD58C6E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B5A20F4F-B3ED-400A-B24C-1414471F3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A1BAF0F-872D-4F6C-BD2B-535EA50CA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12.9.2021.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8916E41-8E75-406C-9E68-20545033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A860865-0820-4D07-83EC-2DE12488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40062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F400A4-EF7A-4EB3-A50C-1C9D46C2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3658BF5-7FC4-486D-9D6E-F28EBAD3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18176D8D-8622-4F6A-98A1-FFDB350BD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B8FF0E0-A96E-41FE-8994-7BC96C04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12.9.2021.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E3A05D16-C556-48C5-898E-BBA99320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7A69F17-010E-4932-914B-A9E129DA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3950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D8C8E65-0D63-429D-904C-11EA3CF1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9E278DA-D9E4-4CA9-BB35-E2C1F552A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E6E1C55E-3E0A-45CB-80B6-29B2B2CE0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F8B5F8F7-B6E9-4E20-A02C-0E0727391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8C3C540-9CD0-4695-B133-5A9F34CA1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A4675D49-A2C9-47F8-B658-A0B5BCC6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12.9.2021.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22D45190-C6E5-4B98-AF4C-670A8322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A928B831-D472-4E9B-BDF9-127C5B5B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3581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22DAB5-ECF8-4C8B-9284-9A768DDE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BDEFBF9-BFFE-4685-B8DB-08DF7832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12.9.2021.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48BDB420-698D-4FD6-9BCE-933C5BE5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A64B4EF5-3D49-46A7-867F-7BF38A2C1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82175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18B522E8-94C3-497E-9515-2464F4EB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12.9.2021.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1E29E425-E355-4002-A1E9-FD1851CA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5B217C31-9C02-48F3-A193-6E5B1187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38331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71662CF-0945-4F8D-A889-F95805BC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DE1B38E-C61F-4162-BEF8-2D1F3408A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805CB7DF-1634-4233-86F2-7AA36D2C3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D8CCF68-592E-4973-B04C-64EC759C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12.9.2021.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DA68B31-02DF-406E-AC7D-302C7C716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71A17FC2-55A1-48B3-978B-33BD5398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7611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ADC7390-C9D2-4513-A57A-C9A272CA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B6F32F34-B611-4B3D-B052-D735148E39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161115B-474D-4633-BABE-90D7E32B9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D533EC9-5F15-4135-9402-DDB327BA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12.9.2021.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BE3D81E-FE89-411B-887D-0E513D11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EE1E0C0-36A8-4E85-8FC4-4E07C131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98656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83698655-B947-4CE6-9E56-FB3E567E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6C3724C-2207-43DC-BC59-398DCF661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5FB41622-4652-426C-8FBB-EE8B2A340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C541F-3958-4ACD-9A42-0DEFED04E85B}" type="datetimeFigureOut">
              <a:rPr lang="hr-HR" smtClean="0"/>
              <a:t>12.9.2021.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A58F2BC-D5C8-49ED-8FB4-D39D29C81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1F7A62B-11DC-4C81-A486-6B7004460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09703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ac46d4e9-b211-4ebc-ac60-0e398b895e0f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68A4132F-DEC6-4332-A00C-A11AD4519B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64965EAE-E41A-435F-B993-07E824B6C9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1" y="0"/>
            <a:ext cx="7539895" cy="6858000"/>
          </a:xfrm>
          <a:custGeom>
            <a:avLst/>
            <a:gdLst>
              <a:gd name="connsiteX0" fmla="*/ 7539895 w 7539895"/>
              <a:gd name="connsiteY0" fmla="*/ 6858000 h 6858000"/>
              <a:gd name="connsiteX1" fmla="*/ 0 w 7539895"/>
              <a:gd name="connsiteY1" fmla="*/ 6858000 h 6858000"/>
              <a:gd name="connsiteX2" fmla="*/ 0 w 7539895"/>
              <a:gd name="connsiteY2" fmla="*/ 0 h 6858000"/>
              <a:gd name="connsiteX3" fmla="*/ 4363741 w 753989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39895" h="6858000">
                <a:moveTo>
                  <a:pt x="753989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436374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152F8994-E6D4-4311-9548-C3607BC436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7092985" cy="6858000"/>
          </a:xfrm>
          <a:custGeom>
            <a:avLst/>
            <a:gdLst>
              <a:gd name="connsiteX0" fmla="*/ 7092985 w 7092985"/>
              <a:gd name="connsiteY0" fmla="*/ 6858000 h 6858000"/>
              <a:gd name="connsiteX1" fmla="*/ 0 w 7092985"/>
              <a:gd name="connsiteY1" fmla="*/ 6858000 h 6858000"/>
              <a:gd name="connsiteX2" fmla="*/ 0 w 7092985"/>
              <a:gd name="connsiteY2" fmla="*/ 0 h 6858000"/>
              <a:gd name="connsiteX3" fmla="*/ 3916831 w 709298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92985" h="6858000">
                <a:moveTo>
                  <a:pt x="709298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391683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896045-540C-4474-B698-188DB7FAF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5529943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dirty="0"/>
              <a:t>Unit 1: </a:t>
            </a:r>
            <a:r>
              <a:rPr lang="hr-HR" sz="2800" dirty="0" err="1"/>
              <a:t>Lesson</a:t>
            </a:r>
            <a:r>
              <a:rPr lang="hr-HR" sz="2800" dirty="0"/>
              <a:t> 4</a:t>
            </a:r>
            <a:br>
              <a:rPr lang="hr-HR" sz="2800" dirty="0"/>
            </a:br>
            <a:br>
              <a:rPr lang="hr-HR" sz="2800" dirty="0"/>
            </a:br>
            <a:r>
              <a:rPr lang="hr-HR" sz="2800" dirty="0" err="1"/>
              <a:t>Sounds</a:t>
            </a:r>
            <a:r>
              <a:rPr lang="hr-HR" sz="2800" dirty="0"/>
              <a:t> </a:t>
            </a:r>
            <a:r>
              <a:rPr lang="hr-HR" sz="2800" dirty="0" err="1"/>
              <a:t>like</a:t>
            </a:r>
            <a:r>
              <a:rPr lang="hr-HR" sz="2800" dirty="0"/>
              <a:t> a plan</a:t>
            </a:r>
            <a:endParaRPr lang="en-US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1DF726-47E0-4EC3-AB65-9DB957377ABC}"/>
              </a:ext>
            </a:extLst>
          </p:cNvPr>
          <p:cNvSpPr txBox="1"/>
          <p:nvPr/>
        </p:nvSpPr>
        <p:spPr>
          <a:xfrm>
            <a:off x="838199" y="1825625"/>
            <a:ext cx="4142091" cy="138809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ovoj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ćeš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lekciji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hr-HR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upotrijebiti</a:t>
            </a:r>
            <a:r>
              <a:rPr lang="hr-HR" sz="2000" dirty="0">
                <a:solidFill>
                  <a:prstClr val="white"/>
                </a:solidFill>
                <a:latin typeface="Calibri" panose="020F0502020204030204"/>
              </a:rPr>
              <a:t> sadašnje glagolsko vrijeme </a:t>
            </a:r>
            <a:r>
              <a:rPr lang="hr-HR" sz="2000" i="1" dirty="0" err="1">
                <a:solidFill>
                  <a:prstClr val="white"/>
                </a:solidFill>
                <a:latin typeface="Calibri" panose="020F0502020204030204"/>
              </a:rPr>
              <a:t>present</a:t>
            </a:r>
            <a:r>
              <a:rPr lang="hr-HR" sz="2000" i="1" dirty="0">
                <a:solidFill>
                  <a:prstClr val="white"/>
                </a:solidFill>
                <a:latin typeface="Calibri" panose="020F0502020204030204"/>
              </a:rPr>
              <a:t> </a:t>
            </a:r>
            <a:r>
              <a:rPr lang="hr-HR" sz="2000" i="1" dirty="0" err="1">
                <a:solidFill>
                  <a:prstClr val="white"/>
                </a:solidFill>
                <a:latin typeface="Calibri" panose="020F0502020204030204"/>
              </a:rPr>
              <a:t>continuous</a:t>
            </a:r>
            <a:r>
              <a:rPr lang="hr-HR" sz="2000" i="1" dirty="0">
                <a:solidFill>
                  <a:prstClr val="white"/>
                </a:solidFill>
                <a:latin typeface="Calibri" panose="020F0502020204030204"/>
              </a:rPr>
              <a:t> </a:t>
            </a:r>
            <a:r>
              <a:rPr lang="hr-HR" sz="2000" dirty="0">
                <a:solidFill>
                  <a:prstClr val="white"/>
                </a:solidFill>
                <a:latin typeface="Calibri" panose="020F0502020204030204"/>
              </a:rPr>
              <a:t>kako bi razgovarao/la o planovima i dogovorima u bliskoj budućnosti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A7D4603-C1D1-449D-AF5B-D4A5A91E7B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79093" y="394546"/>
            <a:ext cx="3936488" cy="7380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7EEA301-4B8B-40FE-BAA0-FCBC412AEB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437" b="2232"/>
          <a:stretch/>
        </p:blipFill>
        <p:spPr>
          <a:xfrm>
            <a:off x="7928136" y="1527184"/>
            <a:ext cx="3987445" cy="5148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9645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Vidi izvornu sliku">
            <a:hlinkClick r:id="rId2"/>
            <a:extLst>
              <a:ext uri="{FF2B5EF4-FFF2-40B4-BE49-F238E27FC236}">
                <a16:creationId xmlns:a16="http://schemas.microsoft.com/office/drawing/2014/main" id="{7EB574C3-BBFC-4298-9349-DA1B4B4EE8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27" y="1240084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8619A0A9-4971-4637-BA0B-39A4F5D24D27}"/>
              </a:ext>
            </a:extLst>
          </p:cNvPr>
          <p:cNvSpPr txBox="1">
            <a:spLocks/>
          </p:cNvSpPr>
          <p:nvPr/>
        </p:nvSpPr>
        <p:spPr>
          <a:xfrm>
            <a:off x="183419" y="2680364"/>
            <a:ext cx="11824416" cy="1905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hr-H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Otvori sljedeću poveznicu, te odaberi </a:t>
            </a:r>
            <a:r>
              <a:rPr lang="hr-HR" sz="2000" b="1" dirty="0">
                <a:solidFill>
                  <a:prstClr val="black"/>
                </a:solidFill>
                <a:latin typeface="Calibri" panose="020F0502020204030204"/>
              </a:rPr>
              <a:t>LEARN MORE</a:t>
            </a:r>
            <a:r>
              <a:rPr kumimoji="0" lang="hr-H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!</a:t>
            </a:r>
            <a:endParaRPr kumimoji="0" lang="hr-H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lvl="0" indent="0" algn="ctr">
              <a:buNone/>
              <a:defRPr/>
            </a:pPr>
            <a:endParaRPr lang="hr-HR" sz="2000" dirty="0">
              <a:solidFill>
                <a:prstClr val="black"/>
              </a:solidFill>
            </a:endParaRPr>
          </a:p>
          <a:p>
            <a:pPr marL="0" lvl="0" indent="0" algn="ctr">
              <a:buNone/>
              <a:defRPr/>
            </a:pPr>
            <a:r>
              <a:rPr lang="hr-HR" sz="2000" i="1" dirty="0">
                <a:solidFill>
                  <a:prstClr val="black"/>
                </a:solidFill>
                <a:hlinkClick r:id="rId4"/>
              </a:rPr>
              <a:t>https://</a:t>
            </a:r>
            <a:r>
              <a:rPr lang="hr-HR" sz="2000" dirty="0">
                <a:solidFill>
                  <a:prstClr val="black"/>
                </a:solidFill>
                <a:hlinkClick r:id="rId4"/>
              </a:rPr>
              <a:t>www.e-sfera.hr/dodatni-digitalni-sadrzaji/ac46d4e9-b211-4ebc-ac60-0e398b895e0f/</a:t>
            </a:r>
            <a:endParaRPr lang="hr-HR" sz="2000" dirty="0">
              <a:solidFill>
                <a:prstClr val="black"/>
              </a:solidFill>
            </a:endParaRPr>
          </a:p>
          <a:p>
            <a:pPr marL="0" lvl="0" indent="0" algn="ctr">
              <a:buNone/>
              <a:defRPr/>
            </a:pPr>
            <a:endParaRPr kumimoji="0" lang="hr-HR" sz="20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894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DE0767-FD4A-423D-A3A5-2F983DD9B4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00700" y="177800"/>
            <a:ext cx="6134100" cy="3098124"/>
          </a:xfrm>
        </p:spPr>
        <p:txBody>
          <a:bodyPr>
            <a:normAutofit fontScale="85000" lnSpcReduction="10000"/>
          </a:bodyPr>
          <a:lstStyle/>
          <a:p>
            <a:r>
              <a:rPr lang="hr-HR" b="1" dirty="0"/>
              <a:t>Open </a:t>
            </a:r>
            <a:r>
              <a:rPr lang="hr-HR" b="1" dirty="0" err="1"/>
              <a:t>your</a:t>
            </a:r>
            <a:r>
              <a:rPr lang="hr-HR" b="1" dirty="0"/>
              <a:t> </a:t>
            </a:r>
            <a:r>
              <a:rPr lang="hr-HR" b="1" dirty="0" err="1"/>
              <a:t>book</a:t>
            </a:r>
            <a:r>
              <a:rPr lang="hr-HR" b="1" dirty="0"/>
              <a:t>, </a:t>
            </a:r>
            <a:r>
              <a:rPr lang="hr-HR" b="1" dirty="0" err="1"/>
              <a:t>page</a:t>
            </a:r>
            <a:r>
              <a:rPr lang="hr-HR" b="1" dirty="0"/>
              <a:t> 18</a:t>
            </a:r>
          </a:p>
          <a:p>
            <a:r>
              <a:rPr lang="hr-HR" b="1" dirty="0"/>
              <a:t>Read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Fun</a:t>
            </a:r>
            <a:r>
              <a:rPr lang="hr-HR" b="1" dirty="0"/>
              <a:t> </a:t>
            </a:r>
            <a:r>
              <a:rPr lang="hr-HR" b="1" dirty="0" err="1"/>
              <a:t>fact</a:t>
            </a:r>
            <a:r>
              <a:rPr lang="hr-HR" b="1" dirty="0"/>
              <a:t>. </a:t>
            </a:r>
            <a:r>
              <a:rPr lang="hr-HR" i="1" dirty="0"/>
              <a:t>Pročitaj tekst u rubrici </a:t>
            </a:r>
            <a:r>
              <a:rPr lang="hr-HR" i="1" dirty="0" err="1"/>
              <a:t>Fun</a:t>
            </a:r>
            <a:r>
              <a:rPr lang="hr-HR" i="1" dirty="0"/>
              <a:t> </a:t>
            </a:r>
            <a:r>
              <a:rPr lang="hr-HR" i="1" dirty="0" err="1"/>
              <a:t>fact</a:t>
            </a:r>
            <a:r>
              <a:rPr lang="hr-HR" i="1" dirty="0"/>
              <a:t>. Jesi li zao/la da su godišnja doba u Australiji suprotna od onih na sjevernoj hemisferi? Primjerice, proljetni festival o kojem ćeš danas čitati odvija se u listopadu.</a:t>
            </a:r>
          </a:p>
          <a:p>
            <a:r>
              <a:rPr lang="hr-HR" b="1" dirty="0" err="1"/>
              <a:t>Task</a:t>
            </a:r>
            <a:r>
              <a:rPr lang="hr-HR" b="1" dirty="0"/>
              <a:t> 1: </a:t>
            </a:r>
            <a:r>
              <a:rPr lang="hr-HR" b="1" dirty="0" err="1"/>
              <a:t>Answer</a:t>
            </a:r>
            <a:r>
              <a:rPr lang="hr-HR" b="1" dirty="0"/>
              <a:t>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questions</a:t>
            </a:r>
            <a:r>
              <a:rPr lang="hr-HR" b="1" dirty="0"/>
              <a:t>. </a:t>
            </a:r>
            <a:r>
              <a:rPr lang="hr-HR" i="1" dirty="0"/>
              <a:t>Prouči letak i odgovori na pitanja u 1. zadatku. Odgovore na pitanja zapiši u bilježnicu.  </a:t>
            </a:r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98B7644-929C-4449-8D01-FF259DEA93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45706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9A96DD6-445E-4BB8-9DC7-26F301F0550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3095" b="1425"/>
          <a:stretch/>
        </p:blipFill>
        <p:spPr>
          <a:xfrm>
            <a:off x="741432" y="3164799"/>
            <a:ext cx="7250874" cy="3515401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53A24B7-3189-4D5E-80BB-0213D85CE751}"/>
              </a:ext>
            </a:extLst>
          </p:cNvPr>
          <p:cNvSpPr txBox="1"/>
          <p:nvPr/>
        </p:nvSpPr>
        <p:spPr>
          <a:xfrm>
            <a:off x="8123068" y="4145872"/>
            <a:ext cx="3746377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i="1" dirty="0">
                <a:solidFill>
                  <a:srgbClr val="FF0000"/>
                </a:solidFill>
              </a:rPr>
              <a:t>1 </a:t>
            </a:r>
            <a:r>
              <a:rPr lang="en-US" sz="1600" i="1" dirty="0">
                <a:solidFill>
                  <a:srgbClr val="FF0000"/>
                </a:solidFill>
              </a:rPr>
              <a:t>Spring Fling festival takes place at North Melbourne on 3rd Saturday in October.</a:t>
            </a:r>
            <a:endParaRPr lang="hr-HR" sz="1600" i="1" dirty="0">
              <a:solidFill>
                <a:srgbClr val="FF0000"/>
              </a:solidFill>
            </a:endParaRPr>
          </a:p>
          <a:p>
            <a:r>
              <a:rPr lang="en-US" sz="1600" i="1" dirty="0">
                <a:solidFill>
                  <a:srgbClr val="FF0000"/>
                </a:solidFill>
              </a:rPr>
              <a:t>2 It offers a variety of live music and dance performances.</a:t>
            </a:r>
          </a:p>
          <a:p>
            <a:r>
              <a:rPr lang="en-US" sz="1600" i="1" dirty="0">
                <a:solidFill>
                  <a:srgbClr val="FF0000"/>
                </a:solidFill>
              </a:rPr>
              <a:t>3 Yes, at Mamma Mia (Italian) and Wrap ’n’ Roll (Vietnamese) food truck.</a:t>
            </a:r>
          </a:p>
          <a:p>
            <a:r>
              <a:rPr lang="en-US" sz="1600" i="1" dirty="0">
                <a:solidFill>
                  <a:srgbClr val="FF0000"/>
                </a:solidFill>
              </a:rPr>
              <a:t>4 V-ice food truck offers vegan desserts.</a:t>
            </a:r>
          </a:p>
          <a:p>
            <a:r>
              <a:rPr lang="en-US" sz="1600" i="1" dirty="0">
                <a:solidFill>
                  <a:srgbClr val="FF0000"/>
                </a:solidFill>
              </a:rPr>
              <a:t>5 Yes, they can.</a:t>
            </a:r>
          </a:p>
          <a:p>
            <a:endParaRPr lang="en-US" sz="1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611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F9A1A1-661F-417F-97CE-50253A6809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63760" y="330200"/>
            <a:ext cx="5904390" cy="2035243"/>
          </a:xfrm>
        </p:spPr>
        <p:txBody>
          <a:bodyPr>
            <a:normAutofit fontScale="70000" lnSpcReduction="20000"/>
          </a:bodyPr>
          <a:lstStyle/>
          <a:p>
            <a:r>
              <a:rPr lang="hr-HR" b="1" dirty="0"/>
              <a:t>Read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dialogue</a:t>
            </a:r>
            <a:r>
              <a:rPr lang="hr-HR" b="1" dirty="0"/>
              <a:t> </a:t>
            </a:r>
            <a:r>
              <a:rPr lang="hr-HR" b="1" dirty="0" err="1"/>
              <a:t>between</a:t>
            </a:r>
            <a:r>
              <a:rPr lang="hr-HR" b="1" dirty="0"/>
              <a:t> Olivia </a:t>
            </a:r>
            <a:r>
              <a:rPr lang="hr-HR" b="1" dirty="0" err="1"/>
              <a:t>and</a:t>
            </a:r>
            <a:r>
              <a:rPr lang="hr-HR" b="1" dirty="0"/>
              <a:t> Charlie A </a:t>
            </a:r>
            <a:r>
              <a:rPr lang="hr-HR" b="1" dirty="0" err="1"/>
              <a:t>and</a:t>
            </a:r>
            <a:r>
              <a:rPr lang="hr-HR" b="1" dirty="0"/>
              <a:t> </a:t>
            </a:r>
            <a:r>
              <a:rPr lang="hr-HR" b="1" dirty="0" err="1"/>
              <a:t>notice</a:t>
            </a:r>
            <a:r>
              <a:rPr lang="hr-HR" b="1" dirty="0"/>
              <a:t>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structure</a:t>
            </a:r>
            <a:r>
              <a:rPr lang="hr-HR" b="1" dirty="0"/>
              <a:t> </a:t>
            </a:r>
            <a:r>
              <a:rPr lang="hr-HR" b="1" dirty="0" err="1"/>
              <a:t>in</a:t>
            </a:r>
            <a:r>
              <a:rPr lang="hr-HR" b="1" dirty="0"/>
              <a:t> </a:t>
            </a:r>
            <a:r>
              <a:rPr lang="hr-HR" b="1" dirty="0" err="1"/>
              <a:t>bold</a:t>
            </a:r>
            <a:r>
              <a:rPr lang="hr-HR" b="1" dirty="0"/>
              <a:t>. </a:t>
            </a:r>
            <a:r>
              <a:rPr lang="hr-HR" i="1" dirty="0"/>
              <a:t>Pročitaj dijalog između Olivije i Charlie A te obrati pažnju na podebljanu strukturu. Riječ je o glagolskom vremenu </a:t>
            </a:r>
            <a:r>
              <a:rPr lang="hr-HR" i="1" dirty="0" err="1"/>
              <a:t>present</a:t>
            </a:r>
            <a:r>
              <a:rPr lang="hr-HR" i="1" dirty="0"/>
              <a:t> </a:t>
            </a:r>
            <a:r>
              <a:rPr lang="hr-HR" i="1" dirty="0" err="1"/>
              <a:t>continuous</a:t>
            </a:r>
            <a:r>
              <a:rPr lang="hr-HR" i="1" dirty="0"/>
              <a:t> o kojem je već bilo riječi u petom i šestom razredu. Prisjeti se forme i uporabe ovog glagolskog vremena pomoću teksta u rubrici </a:t>
            </a:r>
            <a:r>
              <a:rPr lang="hr-HR" i="1" dirty="0" err="1"/>
              <a:t>Language</a:t>
            </a:r>
            <a:r>
              <a:rPr lang="hr-HR" i="1" dirty="0"/>
              <a:t> spot, a zatim prepiši sljedeći tekst u bilježnicu: </a:t>
            </a:r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DDD710E-421B-4D0A-B006-53673C7D25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45706" cy="68580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467F9A0-DD73-49FB-8F14-3B499E3B9326}"/>
              </a:ext>
            </a:extLst>
          </p:cNvPr>
          <p:cNvCxnSpPr/>
          <p:nvPr/>
        </p:nvCxnSpPr>
        <p:spPr>
          <a:xfrm>
            <a:off x="1590675" y="1543050"/>
            <a:ext cx="600075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2640F68-74CF-46DE-9C37-763E16A460F7}"/>
              </a:ext>
            </a:extLst>
          </p:cNvPr>
          <p:cNvCxnSpPr/>
          <p:nvPr/>
        </p:nvCxnSpPr>
        <p:spPr>
          <a:xfrm>
            <a:off x="1112761" y="1695450"/>
            <a:ext cx="600075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798BFA14-52E1-4387-A183-BDFC206D7D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0712" y="2507486"/>
            <a:ext cx="3415704" cy="3049936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5E8585-F586-4454-B730-F1920560DD5B}"/>
              </a:ext>
            </a:extLst>
          </p:cNvPr>
          <p:cNvSpPr txBox="1"/>
          <p:nvPr/>
        </p:nvSpPr>
        <p:spPr>
          <a:xfrm>
            <a:off x="6285390" y="2601157"/>
            <a:ext cx="5042517" cy="313932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r-HR" dirty="0" err="1"/>
              <a:t>Present</a:t>
            </a:r>
            <a:r>
              <a:rPr lang="hr-HR" dirty="0"/>
              <a:t> </a:t>
            </a:r>
            <a:r>
              <a:rPr lang="hr-HR" dirty="0" err="1"/>
              <a:t>contiuous</a:t>
            </a:r>
            <a:endParaRPr lang="hr-HR" dirty="0"/>
          </a:p>
          <a:p>
            <a:endParaRPr lang="hr-HR" dirty="0"/>
          </a:p>
          <a:p>
            <a:r>
              <a:rPr lang="hr-HR" dirty="0" err="1"/>
              <a:t>Present</a:t>
            </a:r>
            <a:r>
              <a:rPr lang="hr-HR" dirty="0"/>
              <a:t> </a:t>
            </a:r>
            <a:r>
              <a:rPr lang="hr-HR" dirty="0" err="1"/>
              <a:t>continuous</a:t>
            </a:r>
            <a:r>
              <a:rPr lang="hr-HR" dirty="0"/>
              <a:t> je sadašnje glagolsko vrijeme koje upotrebljavamo kada opisujemo radnju koja se događa </a:t>
            </a:r>
            <a:r>
              <a:rPr lang="hr-HR" b="1" dirty="0"/>
              <a:t>sada</a:t>
            </a:r>
            <a:r>
              <a:rPr lang="hr-HR" dirty="0"/>
              <a:t> (</a:t>
            </a:r>
            <a:r>
              <a:rPr lang="hr-HR" i="1" dirty="0" err="1"/>
              <a:t>now</a:t>
            </a:r>
            <a:r>
              <a:rPr lang="hr-HR" i="1" dirty="0"/>
              <a:t>, at </a:t>
            </a:r>
            <a:r>
              <a:rPr lang="hr-HR" i="1" dirty="0" err="1"/>
              <a:t>the</a:t>
            </a:r>
            <a:r>
              <a:rPr lang="hr-HR" i="1" dirty="0"/>
              <a:t> moment</a:t>
            </a:r>
            <a:r>
              <a:rPr lang="hr-HR" dirty="0"/>
              <a:t>) ili kada govorimo o </a:t>
            </a:r>
            <a:r>
              <a:rPr lang="hr-HR" b="1" dirty="0"/>
              <a:t>planovima u nedalekoj budućnosti</a:t>
            </a:r>
            <a:r>
              <a:rPr lang="hr-HR" dirty="0"/>
              <a:t>.</a:t>
            </a:r>
          </a:p>
          <a:p>
            <a:endParaRPr lang="hr-HR" dirty="0"/>
          </a:p>
          <a:p>
            <a:r>
              <a:rPr lang="hr-HR" dirty="0"/>
              <a:t>Tvorba: am/</a:t>
            </a:r>
            <a:r>
              <a:rPr lang="hr-HR" dirty="0" err="1"/>
              <a:t>is</a:t>
            </a:r>
            <a:r>
              <a:rPr lang="hr-HR" dirty="0"/>
              <a:t>/are + glagol(ING)</a:t>
            </a:r>
          </a:p>
          <a:p>
            <a:r>
              <a:rPr lang="hr-HR" i="1" dirty="0"/>
              <a:t>I </a:t>
            </a:r>
            <a:r>
              <a:rPr lang="hr-HR" b="1" i="1" dirty="0"/>
              <a:t>am</a:t>
            </a:r>
            <a:r>
              <a:rPr lang="hr-HR" i="1" dirty="0"/>
              <a:t> </a:t>
            </a:r>
            <a:r>
              <a:rPr lang="hr-HR" i="1" dirty="0" err="1"/>
              <a:t>shopp</a:t>
            </a:r>
            <a:r>
              <a:rPr lang="hr-HR" b="1" i="1" dirty="0" err="1"/>
              <a:t>ing</a:t>
            </a:r>
            <a:r>
              <a:rPr lang="hr-HR" i="1" dirty="0"/>
              <a:t>.</a:t>
            </a:r>
          </a:p>
          <a:p>
            <a:r>
              <a:rPr lang="hr-HR" i="1" dirty="0"/>
              <a:t>You/</a:t>
            </a:r>
            <a:r>
              <a:rPr lang="hr-HR" i="1" dirty="0" err="1"/>
              <a:t>We</a:t>
            </a:r>
            <a:r>
              <a:rPr lang="hr-HR" i="1" dirty="0"/>
              <a:t>/</a:t>
            </a:r>
            <a:r>
              <a:rPr lang="hr-HR" i="1" dirty="0" err="1"/>
              <a:t>They</a:t>
            </a:r>
            <a:r>
              <a:rPr lang="hr-HR" i="1" dirty="0"/>
              <a:t> </a:t>
            </a:r>
            <a:r>
              <a:rPr lang="hr-HR" b="1" i="1" dirty="0"/>
              <a:t>are</a:t>
            </a:r>
            <a:r>
              <a:rPr lang="hr-HR" i="1" dirty="0"/>
              <a:t> </a:t>
            </a:r>
            <a:r>
              <a:rPr lang="hr-HR" i="1" dirty="0" err="1"/>
              <a:t>fish</a:t>
            </a:r>
            <a:r>
              <a:rPr lang="hr-HR" b="1" i="1" dirty="0" err="1"/>
              <a:t>ing</a:t>
            </a:r>
            <a:r>
              <a:rPr lang="hr-HR" i="1" dirty="0"/>
              <a:t>.</a:t>
            </a:r>
          </a:p>
          <a:p>
            <a:r>
              <a:rPr lang="hr-HR" i="1" dirty="0"/>
              <a:t>He/</a:t>
            </a:r>
            <a:r>
              <a:rPr lang="hr-HR" i="1" dirty="0" err="1"/>
              <a:t>she</a:t>
            </a:r>
            <a:r>
              <a:rPr lang="hr-HR" i="1" dirty="0"/>
              <a:t>/</a:t>
            </a:r>
            <a:r>
              <a:rPr lang="hr-HR" i="1" dirty="0" err="1"/>
              <a:t>it</a:t>
            </a:r>
            <a:r>
              <a:rPr lang="hr-HR" i="1" dirty="0"/>
              <a:t> </a:t>
            </a:r>
            <a:r>
              <a:rPr lang="hr-HR" b="1" i="1" dirty="0" err="1"/>
              <a:t>is</a:t>
            </a:r>
            <a:r>
              <a:rPr lang="hr-HR" i="1" dirty="0"/>
              <a:t> </a:t>
            </a:r>
            <a:r>
              <a:rPr lang="hr-HR" i="1" dirty="0" err="1"/>
              <a:t>vist</a:t>
            </a:r>
            <a:r>
              <a:rPr lang="hr-HR" b="1" i="1" dirty="0" err="1"/>
              <a:t>ing</a:t>
            </a:r>
            <a:r>
              <a:rPr lang="hr-HR" i="1" dirty="0"/>
              <a:t> London.</a:t>
            </a:r>
          </a:p>
        </p:txBody>
      </p:sp>
    </p:spTree>
    <p:extLst>
      <p:ext uri="{BB962C8B-B14F-4D97-AF65-F5344CB8AC3E}">
        <p14:creationId xmlns:p14="http://schemas.microsoft.com/office/powerpoint/2010/main" val="2210148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722E5D-C69A-4C37-940E-7532510899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3575" y="758824"/>
            <a:ext cx="5667375" cy="4994276"/>
          </a:xfrm>
        </p:spPr>
        <p:txBody>
          <a:bodyPr>
            <a:normAutofit fontScale="85000" lnSpcReduction="20000"/>
          </a:bodyPr>
          <a:lstStyle/>
          <a:p>
            <a:r>
              <a:rPr lang="hr-HR" b="1" dirty="0" err="1"/>
              <a:t>Task</a:t>
            </a:r>
            <a:r>
              <a:rPr lang="hr-HR" b="1" dirty="0"/>
              <a:t> 2: </a:t>
            </a:r>
            <a:r>
              <a:rPr lang="hr-HR" b="1" dirty="0" err="1"/>
              <a:t>Write</a:t>
            </a:r>
            <a:r>
              <a:rPr lang="hr-HR" b="1" dirty="0"/>
              <a:t> a </a:t>
            </a:r>
            <a:r>
              <a:rPr lang="hr-HR" b="1" dirty="0" err="1"/>
              <a:t>dialogue</a:t>
            </a:r>
            <a:r>
              <a:rPr lang="hr-HR" b="1" dirty="0"/>
              <a:t> </a:t>
            </a:r>
            <a:r>
              <a:rPr lang="hr-HR" b="1" dirty="0" err="1"/>
              <a:t>between</a:t>
            </a:r>
            <a:r>
              <a:rPr lang="hr-HR" b="1" dirty="0"/>
              <a:t> Olivia </a:t>
            </a:r>
            <a:r>
              <a:rPr lang="hr-HR" b="1" dirty="0" err="1"/>
              <a:t>and</a:t>
            </a:r>
            <a:r>
              <a:rPr lang="hr-HR" b="1" dirty="0"/>
              <a:t> </a:t>
            </a:r>
            <a:r>
              <a:rPr lang="hr-HR" b="1" dirty="0" err="1"/>
              <a:t>any</a:t>
            </a:r>
            <a:r>
              <a:rPr lang="hr-HR" b="1" dirty="0"/>
              <a:t> </a:t>
            </a:r>
            <a:r>
              <a:rPr lang="hr-HR" b="1" dirty="0" err="1"/>
              <a:t>of</a:t>
            </a:r>
            <a:r>
              <a:rPr lang="hr-HR" b="1" dirty="0"/>
              <a:t> </a:t>
            </a:r>
            <a:r>
              <a:rPr lang="hr-HR" b="1" dirty="0" err="1"/>
              <a:t>her</a:t>
            </a:r>
            <a:r>
              <a:rPr lang="hr-HR" b="1" dirty="0"/>
              <a:t> </a:t>
            </a:r>
            <a:r>
              <a:rPr lang="hr-HR" b="1" dirty="0" err="1"/>
              <a:t>friends</a:t>
            </a:r>
            <a:r>
              <a:rPr lang="hr-HR" b="1" dirty="0"/>
              <a:t>. </a:t>
            </a:r>
            <a:r>
              <a:rPr lang="hr-HR" b="1" dirty="0" err="1"/>
              <a:t>Don’t</a:t>
            </a:r>
            <a:r>
              <a:rPr lang="hr-HR" b="1" dirty="0"/>
              <a:t> </a:t>
            </a:r>
            <a:r>
              <a:rPr lang="hr-HR" b="1" dirty="0" err="1"/>
              <a:t>forget</a:t>
            </a:r>
            <a:r>
              <a:rPr lang="hr-HR" b="1" dirty="0"/>
              <a:t> to use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present</a:t>
            </a:r>
            <a:r>
              <a:rPr lang="hr-HR" b="1" dirty="0"/>
              <a:t> </a:t>
            </a:r>
            <a:r>
              <a:rPr lang="hr-HR" b="1" dirty="0" err="1"/>
              <a:t>continuous</a:t>
            </a:r>
            <a:r>
              <a:rPr lang="hr-HR" b="1" dirty="0"/>
              <a:t>. </a:t>
            </a:r>
            <a:r>
              <a:rPr lang="hr-HR" i="1" dirty="0"/>
              <a:t>Napiši dijalog između Olivije i jednog prijatelja/prijateljice</a:t>
            </a:r>
            <a:r>
              <a:rPr lang="hr-HR" b="1" i="1" dirty="0"/>
              <a:t> </a:t>
            </a:r>
            <a:r>
              <a:rPr lang="hr-HR" i="1" dirty="0"/>
              <a:t>u bilježnicu koristeći podatke na 19. stranici. Ne zaboravi upotrijebiti </a:t>
            </a:r>
            <a:r>
              <a:rPr lang="hr-HR" i="1" dirty="0" err="1"/>
              <a:t>present</a:t>
            </a:r>
            <a:r>
              <a:rPr lang="hr-HR" i="1" dirty="0"/>
              <a:t> </a:t>
            </a:r>
            <a:r>
              <a:rPr lang="hr-HR" i="1" dirty="0" err="1"/>
              <a:t>continuous</a:t>
            </a:r>
            <a:r>
              <a:rPr lang="hr-HR" i="1" dirty="0"/>
              <a:t> kada je riječ o planovima. </a:t>
            </a:r>
          </a:p>
          <a:p>
            <a:endParaRPr lang="hr-HR" i="1" dirty="0"/>
          </a:p>
          <a:p>
            <a:pPr marL="0" indent="0">
              <a:buNone/>
            </a:pPr>
            <a:r>
              <a:rPr lang="hr-HR" i="1" dirty="0" err="1"/>
              <a:t>Npr</a:t>
            </a:r>
            <a:r>
              <a:rPr lang="hr-HR" i="1" dirty="0"/>
              <a:t>:</a:t>
            </a:r>
          </a:p>
          <a:p>
            <a:pPr marL="0" indent="0">
              <a:buNone/>
            </a:pPr>
            <a:r>
              <a:rPr lang="hr-HR" b="1" i="1" dirty="0"/>
              <a:t>Olivia</a:t>
            </a:r>
            <a:r>
              <a:rPr lang="hr-HR" i="1" dirty="0"/>
              <a:t>: Hi, Harvey. </a:t>
            </a:r>
            <a:r>
              <a:rPr lang="hr-HR" i="1" dirty="0" err="1"/>
              <a:t>Have</a:t>
            </a:r>
            <a:r>
              <a:rPr lang="hr-HR" i="1" dirty="0"/>
              <a:t> </a:t>
            </a:r>
            <a:r>
              <a:rPr lang="hr-HR" i="1" dirty="0" err="1"/>
              <a:t>you</a:t>
            </a:r>
            <a:r>
              <a:rPr lang="hr-HR" i="1" dirty="0"/>
              <a:t> </a:t>
            </a:r>
            <a:r>
              <a:rPr lang="hr-HR" i="1" dirty="0" err="1"/>
              <a:t>got</a:t>
            </a:r>
            <a:r>
              <a:rPr lang="hr-HR" i="1" dirty="0"/>
              <a:t> </a:t>
            </a:r>
            <a:r>
              <a:rPr lang="hr-HR" i="1" dirty="0" err="1"/>
              <a:t>any</a:t>
            </a:r>
            <a:r>
              <a:rPr lang="hr-HR" i="1" dirty="0"/>
              <a:t> </a:t>
            </a:r>
            <a:r>
              <a:rPr lang="hr-HR" i="1" dirty="0" err="1"/>
              <a:t>plans</a:t>
            </a:r>
            <a:r>
              <a:rPr lang="hr-HR" i="1" dirty="0"/>
              <a:t> for </a:t>
            </a:r>
            <a:r>
              <a:rPr lang="hr-HR" i="1" dirty="0" err="1"/>
              <a:t>this</a:t>
            </a:r>
            <a:r>
              <a:rPr lang="hr-HR" i="1" dirty="0"/>
              <a:t> </a:t>
            </a:r>
            <a:r>
              <a:rPr lang="hr-HR" i="1" dirty="0" err="1"/>
              <a:t>Saturday</a:t>
            </a:r>
            <a:r>
              <a:rPr lang="hr-HR" i="1" dirty="0"/>
              <a:t>?</a:t>
            </a:r>
          </a:p>
          <a:p>
            <a:pPr marL="0" indent="0">
              <a:buNone/>
            </a:pPr>
            <a:r>
              <a:rPr lang="hr-HR" b="1" i="1" dirty="0"/>
              <a:t>Harvey</a:t>
            </a:r>
            <a:r>
              <a:rPr lang="hr-HR" i="1" dirty="0"/>
              <a:t>: </a:t>
            </a:r>
            <a:r>
              <a:rPr lang="hr-HR" i="1" dirty="0" err="1"/>
              <a:t>Hey</a:t>
            </a:r>
            <a:r>
              <a:rPr lang="hr-HR" i="1" dirty="0"/>
              <a:t>, Olivia. I </a:t>
            </a:r>
            <a:r>
              <a:rPr lang="hr-HR" b="1" i="1" dirty="0"/>
              <a:t>am </a:t>
            </a:r>
            <a:r>
              <a:rPr lang="hr-HR" b="1" i="1" dirty="0" err="1"/>
              <a:t>attending</a:t>
            </a:r>
            <a:r>
              <a:rPr lang="hr-HR" i="1" dirty="0"/>
              <a:t> </a:t>
            </a:r>
            <a:r>
              <a:rPr lang="hr-HR" i="1" dirty="0" err="1"/>
              <a:t>language</a:t>
            </a:r>
            <a:r>
              <a:rPr lang="hr-HR" i="1" dirty="0"/>
              <a:t> </a:t>
            </a:r>
            <a:r>
              <a:rPr lang="hr-HR" i="1" dirty="0" err="1"/>
              <a:t>classes</a:t>
            </a:r>
            <a:r>
              <a:rPr lang="hr-HR" i="1" dirty="0"/>
              <a:t> at 9.30. </a:t>
            </a:r>
            <a:r>
              <a:rPr lang="hr-HR" i="1" dirty="0" err="1"/>
              <a:t>After</a:t>
            </a:r>
            <a:r>
              <a:rPr lang="hr-HR" i="1" dirty="0"/>
              <a:t> </a:t>
            </a:r>
            <a:r>
              <a:rPr lang="hr-HR" i="1" dirty="0" err="1"/>
              <a:t>that</a:t>
            </a:r>
            <a:r>
              <a:rPr lang="hr-HR" i="1" dirty="0"/>
              <a:t> I </a:t>
            </a:r>
            <a:r>
              <a:rPr lang="hr-HR" b="1" i="1" dirty="0"/>
              <a:t>am </a:t>
            </a:r>
            <a:r>
              <a:rPr lang="hr-HR" b="1" i="1" dirty="0" err="1"/>
              <a:t>tutoring</a:t>
            </a:r>
            <a:r>
              <a:rPr lang="hr-HR" i="1" dirty="0"/>
              <a:t> </a:t>
            </a:r>
            <a:r>
              <a:rPr lang="hr-HR" i="1" dirty="0" err="1"/>
              <a:t>my</a:t>
            </a:r>
            <a:r>
              <a:rPr lang="hr-HR" i="1" dirty="0"/>
              <a:t> </a:t>
            </a:r>
            <a:r>
              <a:rPr lang="hr-HR" i="1" dirty="0" err="1"/>
              <a:t>cousin</a:t>
            </a:r>
            <a:r>
              <a:rPr lang="hr-HR" i="1" dirty="0"/>
              <a:t> at 12. I am free </a:t>
            </a:r>
            <a:r>
              <a:rPr lang="hr-HR" i="1" dirty="0" err="1"/>
              <a:t>form</a:t>
            </a:r>
            <a:r>
              <a:rPr lang="hr-HR" i="1" dirty="0"/>
              <a:t> 12.30 </a:t>
            </a:r>
            <a:r>
              <a:rPr lang="hr-HR" i="1" dirty="0" err="1"/>
              <a:t>until</a:t>
            </a:r>
            <a:r>
              <a:rPr lang="hr-HR" i="1" dirty="0"/>
              <a:t> 3 </a:t>
            </a:r>
            <a:r>
              <a:rPr lang="hr-HR" i="1" dirty="0" err="1"/>
              <a:t>when</a:t>
            </a:r>
            <a:r>
              <a:rPr lang="hr-HR" i="1" dirty="0"/>
              <a:t> I </a:t>
            </a:r>
            <a:r>
              <a:rPr lang="hr-HR" b="1" i="1" dirty="0"/>
              <a:t>am </a:t>
            </a:r>
            <a:r>
              <a:rPr lang="hr-HR" b="1" i="1" dirty="0" err="1"/>
              <a:t>having</a:t>
            </a:r>
            <a:r>
              <a:rPr lang="hr-HR" b="1" i="1" dirty="0"/>
              <a:t> </a:t>
            </a:r>
            <a:r>
              <a:rPr lang="hr-HR" i="1" dirty="0"/>
              <a:t>a </a:t>
            </a:r>
            <a:r>
              <a:rPr lang="hr-HR" i="1" dirty="0" err="1"/>
              <a:t>barbie</a:t>
            </a:r>
            <a:r>
              <a:rPr lang="hr-HR" i="1" dirty="0"/>
              <a:t> at </a:t>
            </a:r>
            <a:r>
              <a:rPr lang="hr-HR" i="1" dirty="0" err="1"/>
              <a:t>my</a:t>
            </a:r>
            <a:r>
              <a:rPr lang="hr-HR" i="1" dirty="0"/>
              <a:t> </a:t>
            </a:r>
            <a:r>
              <a:rPr lang="hr-HR" i="1" dirty="0" err="1"/>
              <a:t>aunt</a:t>
            </a:r>
            <a:r>
              <a:rPr lang="hr-HR" i="1" dirty="0"/>
              <a:t> </a:t>
            </a:r>
            <a:r>
              <a:rPr lang="hr-HR" i="1" dirty="0" err="1"/>
              <a:t>and</a:t>
            </a:r>
            <a:r>
              <a:rPr lang="hr-HR" i="1" dirty="0"/>
              <a:t> </a:t>
            </a:r>
            <a:r>
              <a:rPr lang="hr-HR" i="1" dirty="0" err="1"/>
              <a:t>uncle’s</a:t>
            </a:r>
            <a:r>
              <a:rPr lang="hr-HR" i="1" dirty="0"/>
              <a:t>.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34CBC1-DCE2-4144-9915-1DC4D436FA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486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849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ECC4EA-0D3B-4089-B327-7F2F4B749B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7219" y="280910"/>
            <a:ext cx="5495278" cy="2333707"/>
          </a:xfrm>
        </p:spPr>
        <p:txBody>
          <a:bodyPr>
            <a:normAutofit fontScale="85000" lnSpcReduction="20000"/>
          </a:bodyPr>
          <a:lstStyle/>
          <a:p>
            <a:r>
              <a:rPr lang="hr-HR" b="1" dirty="0" err="1"/>
              <a:t>Answer</a:t>
            </a:r>
            <a:r>
              <a:rPr lang="hr-HR" b="1" dirty="0"/>
              <a:t>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questions</a:t>
            </a:r>
            <a:r>
              <a:rPr lang="hr-HR" b="1" dirty="0"/>
              <a:t> </a:t>
            </a:r>
            <a:r>
              <a:rPr lang="hr-HR" b="1" dirty="0" err="1"/>
              <a:t>in</a:t>
            </a:r>
            <a:r>
              <a:rPr lang="hr-HR" b="1" dirty="0"/>
              <a:t> </a:t>
            </a:r>
            <a:r>
              <a:rPr lang="hr-HR" b="1" dirty="0" err="1"/>
              <a:t>Task</a:t>
            </a:r>
            <a:r>
              <a:rPr lang="hr-HR" b="1" dirty="0"/>
              <a:t> 3 </a:t>
            </a:r>
            <a:r>
              <a:rPr lang="hr-HR" b="1" dirty="0" err="1"/>
              <a:t>and</a:t>
            </a:r>
            <a:r>
              <a:rPr lang="hr-HR" b="1" dirty="0"/>
              <a:t> </a:t>
            </a:r>
            <a:r>
              <a:rPr lang="hr-HR" b="1" dirty="0" err="1"/>
              <a:t>Task</a:t>
            </a:r>
            <a:r>
              <a:rPr lang="hr-HR" b="1" dirty="0"/>
              <a:t> 4. </a:t>
            </a:r>
            <a:r>
              <a:rPr lang="hr-HR" i="1" dirty="0"/>
              <a:t>Odgovori na pitanja u 3. i 4. zadatku u bilježnicu. </a:t>
            </a:r>
          </a:p>
          <a:p>
            <a:r>
              <a:rPr lang="hr-HR" b="1" dirty="0" err="1"/>
              <a:t>Task</a:t>
            </a:r>
            <a:r>
              <a:rPr lang="hr-HR" b="1" dirty="0"/>
              <a:t> 5: </a:t>
            </a:r>
            <a:r>
              <a:rPr lang="hr-HR" b="1" dirty="0" err="1"/>
              <a:t>What</a:t>
            </a:r>
            <a:r>
              <a:rPr lang="hr-HR" b="1" dirty="0"/>
              <a:t> are </a:t>
            </a:r>
            <a:r>
              <a:rPr lang="hr-HR" b="1" dirty="0" err="1"/>
              <a:t>your</a:t>
            </a:r>
            <a:r>
              <a:rPr lang="hr-HR" b="1" dirty="0"/>
              <a:t> </a:t>
            </a:r>
            <a:r>
              <a:rPr lang="hr-HR" b="1" dirty="0" err="1"/>
              <a:t>plans</a:t>
            </a:r>
            <a:r>
              <a:rPr lang="hr-HR" b="1" dirty="0"/>
              <a:t> for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near</a:t>
            </a:r>
            <a:r>
              <a:rPr lang="hr-HR" b="1" dirty="0"/>
              <a:t> future? </a:t>
            </a:r>
            <a:r>
              <a:rPr lang="hr-HR" i="1" dirty="0"/>
              <a:t>Pomoću primjera u 5. zadatku opiši svoje planove u bliskoj budućnosti u bilježnicu. Ne zaboravi upotrijebiti </a:t>
            </a:r>
            <a:r>
              <a:rPr lang="hr-HR" i="1" dirty="0" err="1"/>
              <a:t>present</a:t>
            </a:r>
            <a:r>
              <a:rPr lang="hr-HR" i="1" dirty="0"/>
              <a:t> </a:t>
            </a:r>
            <a:r>
              <a:rPr lang="hr-HR" i="1" dirty="0" err="1"/>
              <a:t>continuous</a:t>
            </a:r>
            <a:r>
              <a:rPr lang="hr-HR" i="1" dirty="0"/>
              <a:t>.</a:t>
            </a:r>
            <a:endParaRPr lang="en-US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655740-15D0-4964-8155-9B0152628A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48656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F166CBF-299D-4419-8516-8B6B992758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0813" y="2738904"/>
            <a:ext cx="5080301" cy="3962473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C181FD1-9A1E-4CD0-A37A-EEF28D6B0125}"/>
              </a:ext>
            </a:extLst>
          </p:cNvPr>
          <p:cNvSpPr txBox="1"/>
          <p:nvPr/>
        </p:nvSpPr>
        <p:spPr>
          <a:xfrm>
            <a:off x="7199469" y="2876365"/>
            <a:ext cx="4359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3 </a:t>
            </a:r>
            <a:r>
              <a:rPr lang="en-US" i="1" dirty="0">
                <a:solidFill>
                  <a:srgbClr val="FF0000"/>
                </a:solidFill>
              </a:rPr>
              <a:t>Charlie A, Harvey and Lucas are free to see Left Turn with Olivia.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9FD04D8-391F-4CC9-83E4-5DDA1AD80637}"/>
              </a:ext>
            </a:extLst>
          </p:cNvPr>
          <p:cNvSpPr txBox="1"/>
          <p:nvPr/>
        </p:nvSpPr>
        <p:spPr>
          <a:xfrm>
            <a:off x="7199468" y="3643219"/>
            <a:ext cx="4359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4 They can leave at 1.30 after Charlie A finishes her family lunch at granny Vicky’s.</a:t>
            </a:r>
          </a:p>
        </p:txBody>
      </p:sp>
    </p:spTree>
    <p:extLst>
      <p:ext uri="{BB962C8B-B14F-4D97-AF65-F5344CB8AC3E}">
        <p14:creationId xmlns:p14="http://schemas.microsoft.com/office/powerpoint/2010/main" val="119028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763C94-0E14-4EA2-9659-CDF2CF4497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2008" y="625566"/>
            <a:ext cx="4715595" cy="4798689"/>
          </a:xfrm>
        </p:spPr>
        <p:txBody>
          <a:bodyPr>
            <a:normAutofit fontScale="77500" lnSpcReduction="20000"/>
          </a:bodyPr>
          <a:lstStyle/>
          <a:p>
            <a:r>
              <a:rPr lang="hr-HR" b="1" dirty="0"/>
              <a:t>Open </a:t>
            </a:r>
            <a:r>
              <a:rPr lang="hr-HR" b="1" dirty="0" err="1"/>
              <a:t>your</a:t>
            </a:r>
            <a:r>
              <a:rPr lang="hr-HR" b="1" dirty="0"/>
              <a:t> </a:t>
            </a:r>
            <a:r>
              <a:rPr lang="hr-HR" b="1" dirty="0" err="1"/>
              <a:t>workbook</a:t>
            </a:r>
            <a:r>
              <a:rPr lang="hr-HR" b="1" dirty="0"/>
              <a:t>, </a:t>
            </a:r>
            <a:r>
              <a:rPr lang="hr-HR" b="1" dirty="0" err="1"/>
              <a:t>page</a:t>
            </a:r>
            <a:r>
              <a:rPr lang="hr-HR" b="1" dirty="0"/>
              <a:t> 13</a:t>
            </a:r>
          </a:p>
          <a:p>
            <a:r>
              <a:rPr lang="hr-HR" b="1" dirty="0" err="1"/>
              <a:t>Task</a:t>
            </a:r>
            <a:r>
              <a:rPr lang="hr-HR" b="1" dirty="0"/>
              <a:t> 1: </a:t>
            </a:r>
            <a:r>
              <a:rPr lang="hr-HR" b="1" dirty="0" err="1"/>
              <a:t>Match</a:t>
            </a:r>
            <a:r>
              <a:rPr lang="hr-HR" b="1" dirty="0"/>
              <a:t>. </a:t>
            </a:r>
            <a:r>
              <a:rPr lang="hr-HR" i="1" dirty="0"/>
              <a:t>U 1. zadatku spoji nazive restorana i ponude hrane.</a:t>
            </a:r>
          </a:p>
          <a:p>
            <a:r>
              <a:rPr lang="hr-HR" b="1" dirty="0" err="1"/>
              <a:t>Task</a:t>
            </a:r>
            <a:r>
              <a:rPr lang="hr-HR" b="1" dirty="0"/>
              <a:t> 2: </a:t>
            </a:r>
            <a:r>
              <a:rPr lang="hr-HR" b="1" dirty="0" err="1"/>
              <a:t>Give</a:t>
            </a:r>
            <a:r>
              <a:rPr lang="hr-HR" b="1" dirty="0"/>
              <a:t> a </a:t>
            </a:r>
            <a:r>
              <a:rPr lang="hr-HR" b="1" dirty="0" err="1"/>
              <a:t>catchy</a:t>
            </a:r>
            <a:r>
              <a:rPr lang="hr-HR" b="1" dirty="0"/>
              <a:t> </a:t>
            </a:r>
            <a:r>
              <a:rPr lang="hr-HR" b="1" dirty="0" err="1"/>
              <a:t>name</a:t>
            </a:r>
            <a:r>
              <a:rPr lang="hr-HR" b="1" dirty="0"/>
              <a:t> to a </a:t>
            </a:r>
            <a:r>
              <a:rPr lang="hr-HR" b="1" dirty="0" err="1"/>
              <a:t>food</a:t>
            </a:r>
            <a:r>
              <a:rPr lang="hr-HR" b="1" dirty="0"/>
              <a:t> </a:t>
            </a:r>
            <a:r>
              <a:rPr lang="hr-HR" b="1" dirty="0" err="1"/>
              <a:t>truck</a:t>
            </a:r>
            <a:r>
              <a:rPr lang="hr-HR" b="1" dirty="0"/>
              <a:t>. </a:t>
            </a:r>
            <a:r>
              <a:rPr lang="hr-HR" i="1" dirty="0"/>
              <a:t>U 2. zadatku pročitaj ponudu hrane i nakon toga nadjeni zvučno ime restoranu.</a:t>
            </a:r>
          </a:p>
          <a:p>
            <a:pPr marL="0" indent="0">
              <a:buNone/>
            </a:pPr>
            <a:r>
              <a:rPr lang="hr-HR" i="1" dirty="0"/>
              <a:t>Npr. </a:t>
            </a:r>
          </a:p>
          <a:p>
            <a:pPr marL="0" indent="0">
              <a:buNone/>
            </a:pPr>
            <a:r>
              <a:rPr lang="hr-HR" i="1" dirty="0" err="1"/>
              <a:t>Mexican</a:t>
            </a:r>
            <a:r>
              <a:rPr lang="hr-HR" i="1" dirty="0"/>
              <a:t> </a:t>
            </a:r>
            <a:r>
              <a:rPr lang="hr-HR" i="1" dirty="0" err="1"/>
              <a:t>food</a:t>
            </a:r>
            <a:r>
              <a:rPr lang="hr-HR" i="1" dirty="0"/>
              <a:t> – </a:t>
            </a:r>
            <a:r>
              <a:rPr lang="hr-HR" i="1" dirty="0" err="1"/>
              <a:t>burritos</a:t>
            </a:r>
            <a:r>
              <a:rPr lang="hr-HR" i="1" dirty="0"/>
              <a:t>, </a:t>
            </a:r>
            <a:r>
              <a:rPr lang="hr-HR" i="1" dirty="0" err="1"/>
              <a:t>nachos</a:t>
            </a:r>
            <a:r>
              <a:rPr lang="hr-HR" i="1" dirty="0"/>
              <a:t> </a:t>
            </a:r>
            <a:r>
              <a:rPr lang="hr-HR" i="1" dirty="0" err="1"/>
              <a:t>and</a:t>
            </a:r>
            <a:r>
              <a:rPr lang="hr-HR" i="1" dirty="0"/>
              <a:t> </a:t>
            </a:r>
            <a:r>
              <a:rPr lang="hr-HR" i="1" dirty="0" err="1"/>
              <a:t>enchiladas</a:t>
            </a:r>
            <a:r>
              <a:rPr lang="hr-HR" i="1" dirty="0"/>
              <a:t> – </a:t>
            </a:r>
            <a:r>
              <a:rPr lang="hr-HR" i="1" dirty="0">
                <a:solidFill>
                  <a:srgbClr val="FF0000"/>
                </a:solidFill>
              </a:rPr>
              <a:t>El </a:t>
            </a:r>
            <a:r>
              <a:rPr lang="hr-HR" i="1" dirty="0" err="1">
                <a:solidFill>
                  <a:srgbClr val="FF0000"/>
                </a:solidFill>
              </a:rPr>
              <a:t>Diablo</a:t>
            </a:r>
            <a:endParaRPr lang="hr-HR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hr-HR" i="1" dirty="0"/>
          </a:p>
          <a:p>
            <a:r>
              <a:rPr lang="hr-HR" b="1" dirty="0" err="1"/>
              <a:t>Task</a:t>
            </a:r>
            <a:r>
              <a:rPr lang="hr-HR" b="1" dirty="0"/>
              <a:t> 3: </a:t>
            </a:r>
            <a:r>
              <a:rPr lang="hr-HR" b="1" dirty="0" err="1"/>
              <a:t>Write</a:t>
            </a:r>
            <a:r>
              <a:rPr lang="hr-HR" b="1" dirty="0"/>
              <a:t> </a:t>
            </a:r>
            <a:r>
              <a:rPr lang="hr-HR" b="1" dirty="0" err="1"/>
              <a:t>what</a:t>
            </a:r>
            <a:r>
              <a:rPr lang="hr-HR" b="1" dirty="0"/>
              <a:t> Nora </a:t>
            </a:r>
            <a:r>
              <a:rPr lang="hr-HR" b="1" dirty="0" err="1"/>
              <a:t>is</a:t>
            </a:r>
            <a:r>
              <a:rPr lang="hr-HR" b="1" dirty="0"/>
              <a:t> </a:t>
            </a:r>
            <a:r>
              <a:rPr lang="hr-HR" b="1" dirty="0" err="1"/>
              <a:t>doing</a:t>
            </a:r>
            <a:r>
              <a:rPr lang="hr-HR" b="1" dirty="0"/>
              <a:t> </a:t>
            </a:r>
            <a:r>
              <a:rPr lang="hr-HR" b="1" dirty="0" err="1"/>
              <a:t>today</a:t>
            </a:r>
            <a:r>
              <a:rPr lang="hr-HR" b="1" dirty="0"/>
              <a:t>. </a:t>
            </a:r>
            <a:r>
              <a:rPr lang="hr-HR" i="1" dirty="0"/>
              <a:t>Pročitaj natuknice u 3. zadatku i napiši što Nora ima u planu danas. Ne zaboravi upotrijebiti </a:t>
            </a:r>
            <a:r>
              <a:rPr lang="hr-HR" i="1" dirty="0" err="1"/>
              <a:t>present</a:t>
            </a:r>
            <a:r>
              <a:rPr lang="hr-HR" i="1" dirty="0"/>
              <a:t> </a:t>
            </a:r>
            <a:r>
              <a:rPr lang="hr-HR" i="1" dirty="0" err="1"/>
              <a:t>continuous</a:t>
            </a:r>
            <a:r>
              <a:rPr lang="hr-HR" i="1" dirty="0"/>
              <a:t>. </a:t>
            </a:r>
            <a:endParaRPr lang="hr-HR" b="1" dirty="0"/>
          </a:p>
          <a:p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494FE52-ED0B-4C70-AE08-B26627B211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4570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21C1B4D-5958-492B-A02C-EE36CD5BF885}"/>
              </a:ext>
            </a:extLst>
          </p:cNvPr>
          <p:cNvSpPr txBox="1"/>
          <p:nvPr/>
        </p:nvSpPr>
        <p:spPr>
          <a:xfrm>
            <a:off x="1428749" y="1171575"/>
            <a:ext cx="2000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200" dirty="0">
                <a:solidFill>
                  <a:srgbClr val="FF0000"/>
                </a:solidFill>
              </a:rPr>
              <a:t>5</a:t>
            </a:r>
          </a:p>
          <a:p>
            <a:r>
              <a:rPr lang="hr-HR" sz="1200" dirty="0">
                <a:solidFill>
                  <a:srgbClr val="FF0000"/>
                </a:solidFill>
              </a:rPr>
              <a:t>3</a:t>
            </a:r>
          </a:p>
          <a:p>
            <a:r>
              <a:rPr lang="hr-HR" sz="1200" dirty="0">
                <a:solidFill>
                  <a:srgbClr val="FF0000"/>
                </a:solidFill>
              </a:rPr>
              <a:t>4</a:t>
            </a:r>
          </a:p>
          <a:p>
            <a:r>
              <a:rPr lang="hr-HR" sz="1200" dirty="0">
                <a:solidFill>
                  <a:srgbClr val="FF0000"/>
                </a:solidFill>
              </a:rPr>
              <a:t>1</a:t>
            </a:r>
          </a:p>
          <a:p>
            <a:r>
              <a:rPr lang="hr-HR" sz="1200" dirty="0">
                <a:solidFill>
                  <a:srgbClr val="FF0000"/>
                </a:solidFill>
              </a:rPr>
              <a:t>2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0A33B88-C7EB-4DA7-9603-219DA98EB335}"/>
              </a:ext>
            </a:extLst>
          </p:cNvPr>
          <p:cNvSpPr txBox="1"/>
          <p:nvPr/>
        </p:nvSpPr>
        <p:spPr>
          <a:xfrm>
            <a:off x="2743199" y="4598634"/>
            <a:ext cx="6205492" cy="19262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she is doing the grocery shopping.</a:t>
            </a:r>
            <a:endParaRPr lang="en-US" sz="14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10 am she is going to the dentist.</a:t>
            </a:r>
            <a:endParaRPr lang="en-US" sz="14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11 am she is making a birthday cake for Sarah.</a:t>
            </a:r>
            <a:endParaRPr lang="en-US" sz="14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1 pm she is taking grandpa to the airport.</a:t>
            </a:r>
            <a:endParaRPr lang="en-US" sz="14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3 pm she is feeding Ethan’s cat.</a:t>
            </a:r>
            <a:endParaRPr lang="en-US" sz="14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4.30 pm she is delivering the cake.</a:t>
            </a:r>
            <a:endParaRPr lang="en-US" sz="14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5 pm she is waiting for the dishwasher repairman.</a:t>
            </a:r>
            <a:endParaRPr lang="en-US" sz="14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7 pm she is taking out the garbage can.</a:t>
            </a:r>
            <a:endParaRPr lang="en-US" sz="14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C4BF89B-CF76-4D45-BBD7-7C5FDC8424FD}"/>
              </a:ext>
            </a:extLst>
          </p:cNvPr>
          <p:cNvSpPr txBox="1"/>
          <p:nvPr/>
        </p:nvSpPr>
        <p:spPr>
          <a:xfrm>
            <a:off x="2831977" y="4358936"/>
            <a:ext cx="48738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is picking up the dry-cleaning</a:t>
            </a:r>
          </a:p>
        </p:txBody>
      </p:sp>
    </p:spTree>
    <p:extLst>
      <p:ext uri="{BB962C8B-B14F-4D97-AF65-F5344CB8AC3E}">
        <p14:creationId xmlns:p14="http://schemas.microsoft.com/office/powerpoint/2010/main" val="2295681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E4ECBF-5B36-41E0-8363-D4DAFDD3FB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9080" y="139700"/>
            <a:ext cx="6248120" cy="3032125"/>
          </a:xfrm>
        </p:spPr>
        <p:txBody>
          <a:bodyPr>
            <a:normAutofit fontScale="85000" lnSpcReduction="20000"/>
          </a:bodyPr>
          <a:lstStyle/>
          <a:p>
            <a:r>
              <a:rPr lang="hr-HR" b="1" dirty="0" err="1"/>
              <a:t>Task</a:t>
            </a:r>
            <a:r>
              <a:rPr lang="hr-HR" b="1" dirty="0"/>
              <a:t> 4: </a:t>
            </a:r>
            <a:r>
              <a:rPr lang="hr-HR" b="1" dirty="0" err="1"/>
              <a:t>What</a:t>
            </a:r>
            <a:r>
              <a:rPr lang="hr-HR" b="1" dirty="0"/>
              <a:t> are </a:t>
            </a:r>
            <a:r>
              <a:rPr lang="hr-HR" b="1" dirty="0" err="1"/>
              <a:t>your</a:t>
            </a:r>
            <a:r>
              <a:rPr lang="hr-HR" b="1" dirty="0"/>
              <a:t> </a:t>
            </a:r>
            <a:r>
              <a:rPr lang="hr-HR" b="1" dirty="0" err="1"/>
              <a:t>arrangements</a:t>
            </a:r>
            <a:r>
              <a:rPr lang="hr-HR" b="1" dirty="0"/>
              <a:t> </a:t>
            </a:r>
            <a:r>
              <a:rPr lang="hr-HR" b="1" dirty="0" err="1"/>
              <a:t>next</a:t>
            </a:r>
            <a:r>
              <a:rPr lang="hr-HR" b="1" dirty="0"/>
              <a:t> </a:t>
            </a:r>
            <a:r>
              <a:rPr lang="hr-HR" b="1" dirty="0" err="1"/>
              <a:t>week</a:t>
            </a:r>
            <a:r>
              <a:rPr lang="hr-HR" b="1" dirty="0"/>
              <a:t>? </a:t>
            </a:r>
            <a:r>
              <a:rPr lang="hr-HR" b="1" dirty="0" err="1"/>
              <a:t>Complete</a:t>
            </a:r>
            <a:r>
              <a:rPr lang="hr-HR" b="1" dirty="0"/>
              <a:t>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sentences</a:t>
            </a:r>
            <a:r>
              <a:rPr lang="hr-HR" b="1" dirty="0"/>
              <a:t>. Use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present</a:t>
            </a:r>
            <a:r>
              <a:rPr lang="hr-HR" b="1" dirty="0"/>
              <a:t> </a:t>
            </a:r>
            <a:r>
              <a:rPr lang="hr-HR" b="1" dirty="0" err="1"/>
              <a:t>continuous</a:t>
            </a:r>
            <a:r>
              <a:rPr lang="hr-HR" b="1" dirty="0"/>
              <a:t>. </a:t>
            </a:r>
            <a:r>
              <a:rPr lang="hr-HR" i="1" dirty="0"/>
              <a:t>Pogledaj svoj raspored i koristeći primjer napiši kakve obaveze imaš sljedeći tjedan. Ne zaboravi upotrijebiti </a:t>
            </a:r>
            <a:r>
              <a:rPr lang="hr-HR" i="1" dirty="0" err="1"/>
              <a:t>present</a:t>
            </a:r>
            <a:r>
              <a:rPr lang="hr-HR" i="1" dirty="0"/>
              <a:t> </a:t>
            </a:r>
            <a:r>
              <a:rPr lang="hr-HR" i="1" dirty="0" err="1"/>
              <a:t>continuous</a:t>
            </a:r>
            <a:r>
              <a:rPr lang="hr-HR" i="1" dirty="0"/>
              <a:t>. </a:t>
            </a:r>
          </a:p>
          <a:p>
            <a:r>
              <a:rPr lang="hr-HR" b="1" dirty="0" err="1"/>
              <a:t>Task</a:t>
            </a:r>
            <a:r>
              <a:rPr lang="hr-HR" b="1" dirty="0"/>
              <a:t> 5: </a:t>
            </a:r>
            <a:r>
              <a:rPr lang="hr-HR" b="1" dirty="0" err="1"/>
              <a:t>What</a:t>
            </a:r>
            <a:r>
              <a:rPr lang="hr-HR" b="1" dirty="0"/>
              <a:t> are </a:t>
            </a:r>
            <a:r>
              <a:rPr lang="hr-HR" b="1" dirty="0" err="1"/>
              <a:t>they</a:t>
            </a:r>
            <a:r>
              <a:rPr lang="hr-HR" b="1" dirty="0"/>
              <a:t> </a:t>
            </a:r>
            <a:r>
              <a:rPr lang="hr-HR" b="1" dirty="0" err="1"/>
              <a:t>doing</a:t>
            </a:r>
            <a:r>
              <a:rPr lang="hr-HR" b="1" dirty="0"/>
              <a:t> at </a:t>
            </a:r>
            <a:r>
              <a:rPr lang="hr-HR" b="1" dirty="0" err="1"/>
              <a:t>the</a:t>
            </a:r>
            <a:r>
              <a:rPr lang="hr-HR" b="1" dirty="0"/>
              <a:t> moment? Use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present</a:t>
            </a:r>
            <a:r>
              <a:rPr lang="hr-HR" b="1" dirty="0"/>
              <a:t> </a:t>
            </a:r>
            <a:r>
              <a:rPr lang="hr-HR" b="1" dirty="0" err="1"/>
              <a:t>continuous</a:t>
            </a:r>
            <a:r>
              <a:rPr lang="hr-HR" b="1" dirty="0"/>
              <a:t>. </a:t>
            </a:r>
            <a:r>
              <a:rPr lang="hr-HR" i="1" dirty="0"/>
              <a:t>Što sada rade ljudi na slikama? Dovrši rečenice koristeći </a:t>
            </a:r>
            <a:r>
              <a:rPr lang="hr-HR" i="1" dirty="0" err="1"/>
              <a:t>present</a:t>
            </a:r>
            <a:r>
              <a:rPr lang="hr-HR" i="1" dirty="0"/>
              <a:t> </a:t>
            </a:r>
            <a:r>
              <a:rPr lang="hr-HR" i="1" dirty="0" err="1"/>
              <a:t>continuous</a:t>
            </a:r>
            <a:r>
              <a:rPr lang="hr-HR" i="1" dirty="0"/>
              <a:t>. </a:t>
            </a:r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566890-F291-4D85-B557-F0A72EB385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71" y="0"/>
            <a:ext cx="5228403" cy="683537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F703CE9-F9A9-4F81-981C-6D2FCDBF7E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769" y="3319158"/>
            <a:ext cx="11456431" cy="2662542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3D499A1-DF19-4B0A-81E7-8BC992496D9D}"/>
              </a:ext>
            </a:extLst>
          </p:cNvPr>
          <p:cNvSpPr txBox="1"/>
          <p:nvPr/>
        </p:nvSpPr>
        <p:spPr>
          <a:xfrm>
            <a:off x="6374167" y="3693111"/>
            <a:ext cx="4776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she is trying on/wearing/buying a stripy T-shirt.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B754291-017C-491B-A034-CBFBFF2E4E8C}"/>
              </a:ext>
            </a:extLst>
          </p:cNvPr>
          <p:cNvSpPr txBox="1"/>
          <p:nvPr/>
        </p:nvSpPr>
        <p:spPr>
          <a:xfrm>
            <a:off x="5771965" y="4089444"/>
            <a:ext cx="4776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they are typing in silence.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3EC5E60-21A8-4C8B-9E4F-809F9BC0E73D}"/>
              </a:ext>
            </a:extLst>
          </p:cNvPr>
          <p:cNvSpPr txBox="1"/>
          <p:nvPr/>
        </p:nvSpPr>
        <p:spPr>
          <a:xfrm>
            <a:off x="6704120" y="4561366"/>
            <a:ext cx="4776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she is having some tea.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68D091A-EFD2-468E-8466-1085B16859B1}"/>
              </a:ext>
            </a:extLst>
          </p:cNvPr>
          <p:cNvSpPr txBox="1"/>
          <p:nvPr/>
        </p:nvSpPr>
        <p:spPr>
          <a:xfrm>
            <a:off x="6526567" y="4998205"/>
            <a:ext cx="4776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he is tuning his guitar.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26EBB5-3FA4-429E-AF1C-654E5A4CFCAD}"/>
              </a:ext>
            </a:extLst>
          </p:cNvPr>
          <p:cNvSpPr txBox="1"/>
          <p:nvPr/>
        </p:nvSpPr>
        <p:spPr>
          <a:xfrm>
            <a:off x="6158984" y="5441203"/>
            <a:ext cx="4776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she is eating out.</a:t>
            </a:r>
          </a:p>
        </p:txBody>
      </p:sp>
    </p:spTree>
    <p:extLst>
      <p:ext uri="{BB962C8B-B14F-4D97-AF65-F5344CB8AC3E}">
        <p14:creationId xmlns:p14="http://schemas.microsoft.com/office/powerpoint/2010/main" val="3626429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9DC227-1DFE-4F61-8312-70C973D4C7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03640" y="1001058"/>
            <a:ext cx="3168588" cy="4351338"/>
          </a:xfrm>
        </p:spPr>
        <p:txBody>
          <a:bodyPr>
            <a:normAutofit fontScale="77500" lnSpcReduction="20000"/>
          </a:bodyPr>
          <a:lstStyle/>
          <a:p>
            <a:r>
              <a:rPr lang="hr-HR" b="1" dirty="0" err="1"/>
              <a:t>Task</a:t>
            </a:r>
            <a:r>
              <a:rPr lang="hr-HR" b="1" dirty="0"/>
              <a:t> 6: </a:t>
            </a:r>
            <a:r>
              <a:rPr lang="hr-HR" b="1" dirty="0" err="1"/>
              <a:t>Circle</a:t>
            </a:r>
            <a:r>
              <a:rPr lang="hr-HR" b="1" dirty="0"/>
              <a:t>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correct</a:t>
            </a:r>
            <a:r>
              <a:rPr lang="hr-HR" b="1" dirty="0"/>
              <a:t> </a:t>
            </a:r>
            <a:r>
              <a:rPr lang="hr-HR" b="1" dirty="0" err="1"/>
              <a:t>answer</a:t>
            </a:r>
            <a:r>
              <a:rPr lang="hr-HR" b="1" dirty="0"/>
              <a:t>. </a:t>
            </a:r>
            <a:r>
              <a:rPr lang="hr-HR" i="1" dirty="0"/>
              <a:t>Zaokruži točan odgovor u 6. zadatku. Koje je </a:t>
            </a:r>
            <a:r>
              <a:rPr lang="hr-HR" i="1" dirty="0" err="1"/>
              <a:t>gaglosko</a:t>
            </a:r>
            <a:r>
              <a:rPr lang="hr-HR" i="1" dirty="0"/>
              <a:t> vrijeme točno? </a:t>
            </a:r>
            <a:r>
              <a:rPr lang="hr-HR" i="1" dirty="0" err="1"/>
              <a:t>Present</a:t>
            </a:r>
            <a:r>
              <a:rPr lang="hr-HR" i="1" dirty="0"/>
              <a:t> </a:t>
            </a:r>
            <a:r>
              <a:rPr lang="hr-HR" i="1" dirty="0" err="1"/>
              <a:t>simple</a:t>
            </a:r>
            <a:r>
              <a:rPr lang="hr-HR" i="1" dirty="0"/>
              <a:t> ili </a:t>
            </a:r>
            <a:r>
              <a:rPr lang="hr-HR" i="1" dirty="0" err="1"/>
              <a:t>present</a:t>
            </a:r>
            <a:r>
              <a:rPr lang="hr-HR" i="1" dirty="0"/>
              <a:t> </a:t>
            </a:r>
            <a:r>
              <a:rPr lang="hr-HR" i="1" dirty="0" err="1"/>
              <a:t>continuous</a:t>
            </a:r>
            <a:r>
              <a:rPr lang="hr-HR" i="1" dirty="0"/>
              <a:t>?</a:t>
            </a:r>
            <a:r>
              <a:rPr lang="hr-HR" i="1"/>
              <a:t> </a:t>
            </a:r>
            <a:endParaRPr lang="hr-HR" i="1" dirty="0"/>
          </a:p>
          <a:p>
            <a:pPr marL="0" indent="0">
              <a:buNone/>
            </a:pPr>
            <a:r>
              <a:rPr lang="hr-HR" i="1" dirty="0"/>
              <a:t>Prisjeti se:</a:t>
            </a:r>
          </a:p>
          <a:p>
            <a:pPr marL="0" indent="0">
              <a:buNone/>
            </a:pPr>
            <a:r>
              <a:rPr lang="hr-HR" i="1" dirty="0" err="1"/>
              <a:t>Present</a:t>
            </a:r>
            <a:r>
              <a:rPr lang="hr-HR" i="1" dirty="0"/>
              <a:t> </a:t>
            </a:r>
            <a:r>
              <a:rPr lang="hr-HR" i="1" dirty="0" err="1"/>
              <a:t>simple</a:t>
            </a:r>
            <a:r>
              <a:rPr lang="hr-HR" i="1" dirty="0"/>
              <a:t> – svakodnevne aktivnosti i dnevne rutine</a:t>
            </a:r>
          </a:p>
          <a:p>
            <a:pPr marL="0" indent="0">
              <a:buNone/>
            </a:pPr>
            <a:r>
              <a:rPr lang="hr-HR" i="1" dirty="0" err="1"/>
              <a:t>Present</a:t>
            </a:r>
            <a:r>
              <a:rPr lang="hr-HR" i="1" dirty="0"/>
              <a:t> </a:t>
            </a:r>
            <a:r>
              <a:rPr lang="hr-HR" i="1" dirty="0" err="1"/>
              <a:t>continuous</a:t>
            </a:r>
            <a:r>
              <a:rPr lang="hr-HR" i="1" dirty="0"/>
              <a:t> – radnja koja se događa sada ili planovi u neposrednoj budućnosti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580EBED-0AEF-476A-B9B7-19BD6C7B4A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015" y="595091"/>
            <a:ext cx="7618713" cy="5447003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14979E56-A0A5-4EB0-A057-CFBB88820D6C}"/>
              </a:ext>
            </a:extLst>
          </p:cNvPr>
          <p:cNvSpPr/>
          <p:nvPr/>
        </p:nvSpPr>
        <p:spPr>
          <a:xfrm>
            <a:off x="719091" y="2068497"/>
            <a:ext cx="532660" cy="2308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BD3AF3A-AD7C-40AA-8B01-950921F8661E}"/>
              </a:ext>
            </a:extLst>
          </p:cNvPr>
          <p:cNvSpPr/>
          <p:nvPr/>
        </p:nvSpPr>
        <p:spPr>
          <a:xfrm>
            <a:off x="1267215" y="3742503"/>
            <a:ext cx="1225919" cy="32347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0FEA10B-A772-445E-B9D4-337022358C57}"/>
              </a:ext>
            </a:extLst>
          </p:cNvPr>
          <p:cNvSpPr/>
          <p:nvPr/>
        </p:nvSpPr>
        <p:spPr>
          <a:xfrm>
            <a:off x="5055832" y="3203183"/>
            <a:ext cx="390618" cy="2308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D7135213-F0C5-4139-AF10-5AAE04CCB1FE}"/>
              </a:ext>
            </a:extLst>
          </p:cNvPr>
          <p:cNvSpPr/>
          <p:nvPr/>
        </p:nvSpPr>
        <p:spPr>
          <a:xfrm>
            <a:off x="1435217" y="2353837"/>
            <a:ext cx="532660" cy="2308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188C8A4-4CCC-41E7-B9E8-DAAF5F294FE3}"/>
              </a:ext>
            </a:extLst>
          </p:cNvPr>
          <p:cNvSpPr/>
          <p:nvPr/>
        </p:nvSpPr>
        <p:spPr>
          <a:xfrm>
            <a:off x="4984811" y="4416524"/>
            <a:ext cx="667304" cy="2308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93B35FB-B46D-409E-830F-5E90555B38D4}"/>
              </a:ext>
            </a:extLst>
          </p:cNvPr>
          <p:cNvSpPr/>
          <p:nvPr/>
        </p:nvSpPr>
        <p:spPr>
          <a:xfrm>
            <a:off x="4601592" y="4134658"/>
            <a:ext cx="532660" cy="2308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1DE81B1-5200-4FD7-A6F8-BB2FF7415967}"/>
              </a:ext>
            </a:extLst>
          </p:cNvPr>
          <p:cNvSpPr/>
          <p:nvPr/>
        </p:nvSpPr>
        <p:spPr>
          <a:xfrm>
            <a:off x="4342372" y="4698391"/>
            <a:ext cx="532660" cy="2308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C23A6F9-C1DA-4902-B79B-7344946812B4}"/>
              </a:ext>
            </a:extLst>
          </p:cNvPr>
          <p:cNvSpPr/>
          <p:nvPr/>
        </p:nvSpPr>
        <p:spPr>
          <a:xfrm>
            <a:off x="6641976" y="5258852"/>
            <a:ext cx="532660" cy="2308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9694B1D-B415-446E-87C1-74A27F5D1217}"/>
              </a:ext>
            </a:extLst>
          </p:cNvPr>
          <p:cNvSpPr/>
          <p:nvPr/>
        </p:nvSpPr>
        <p:spPr>
          <a:xfrm>
            <a:off x="4601592" y="5028032"/>
            <a:ext cx="532660" cy="2308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AB2C5E1-94CF-470E-A509-235BD97A6112}"/>
              </a:ext>
            </a:extLst>
          </p:cNvPr>
          <p:cNvSpPr/>
          <p:nvPr/>
        </p:nvSpPr>
        <p:spPr>
          <a:xfrm>
            <a:off x="4984811" y="5597371"/>
            <a:ext cx="532660" cy="2308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81C4387-FE20-4FFD-94F4-4417089546B5}"/>
              </a:ext>
            </a:extLst>
          </p:cNvPr>
          <p:cNvSpPr/>
          <p:nvPr/>
        </p:nvSpPr>
        <p:spPr>
          <a:xfrm>
            <a:off x="1701547" y="3511683"/>
            <a:ext cx="532660" cy="2308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8106E64-31B8-411C-B03C-5001D7F7CB19}"/>
              </a:ext>
            </a:extLst>
          </p:cNvPr>
          <p:cNvSpPr/>
          <p:nvPr/>
        </p:nvSpPr>
        <p:spPr>
          <a:xfrm>
            <a:off x="645873" y="4405990"/>
            <a:ext cx="532660" cy="2308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D2F6C42-B9D6-4A33-8BAD-5889324B848D}"/>
              </a:ext>
            </a:extLst>
          </p:cNvPr>
          <p:cNvSpPr/>
          <p:nvPr/>
        </p:nvSpPr>
        <p:spPr>
          <a:xfrm>
            <a:off x="5517471" y="3855478"/>
            <a:ext cx="532660" cy="2308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DB3B42F-7DF8-455F-AAC8-CA03C08202E8}"/>
              </a:ext>
            </a:extLst>
          </p:cNvPr>
          <p:cNvSpPr/>
          <p:nvPr/>
        </p:nvSpPr>
        <p:spPr>
          <a:xfrm>
            <a:off x="1251751" y="4688938"/>
            <a:ext cx="532660" cy="2308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2AAC382-C5A9-4089-ADBB-C49EDA2E86BB}"/>
              </a:ext>
            </a:extLst>
          </p:cNvPr>
          <p:cNvSpPr/>
          <p:nvPr/>
        </p:nvSpPr>
        <p:spPr>
          <a:xfrm>
            <a:off x="705035" y="2639737"/>
            <a:ext cx="532660" cy="2308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5EF4941-A89B-4644-B5AA-14BEF89BE991}"/>
              </a:ext>
            </a:extLst>
          </p:cNvPr>
          <p:cNvSpPr/>
          <p:nvPr/>
        </p:nvSpPr>
        <p:spPr>
          <a:xfrm>
            <a:off x="4256820" y="3532823"/>
            <a:ext cx="877432" cy="22324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15C7163-362A-49B9-920A-38C690F5B438}"/>
              </a:ext>
            </a:extLst>
          </p:cNvPr>
          <p:cNvSpPr/>
          <p:nvPr/>
        </p:nvSpPr>
        <p:spPr>
          <a:xfrm>
            <a:off x="2493135" y="2945907"/>
            <a:ext cx="532660" cy="2308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931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80F1D0-BE30-4AAF-A80A-3CAE35B822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53215" y="1253331"/>
            <a:ext cx="2112146" cy="4351338"/>
          </a:xfrm>
        </p:spPr>
        <p:txBody>
          <a:bodyPr>
            <a:normAutofit fontScale="77500" lnSpcReduction="20000"/>
          </a:bodyPr>
          <a:lstStyle/>
          <a:p>
            <a:r>
              <a:rPr lang="hr-HR" b="1" dirty="0" err="1"/>
              <a:t>Task</a:t>
            </a:r>
            <a:r>
              <a:rPr lang="hr-HR" b="1" dirty="0"/>
              <a:t> 7: </a:t>
            </a:r>
            <a:r>
              <a:rPr lang="hr-HR" b="1" dirty="0" err="1"/>
              <a:t>Complete</a:t>
            </a:r>
            <a:r>
              <a:rPr lang="hr-HR" b="1" dirty="0"/>
              <a:t>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dialogue</a:t>
            </a:r>
            <a:r>
              <a:rPr lang="hr-HR" b="1" dirty="0"/>
              <a:t> </a:t>
            </a:r>
            <a:r>
              <a:rPr lang="hr-HR" b="1" dirty="0" err="1"/>
              <a:t>with</a:t>
            </a:r>
            <a:r>
              <a:rPr lang="hr-HR" b="1" dirty="0"/>
              <a:t>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correct</a:t>
            </a:r>
            <a:r>
              <a:rPr lang="hr-HR" b="1" dirty="0"/>
              <a:t> </a:t>
            </a:r>
            <a:r>
              <a:rPr lang="hr-HR" b="1" dirty="0" err="1"/>
              <a:t>form</a:t>
            </a:r>
            <a:r>
              <a:rPr lang="hr-HR" b="1" dirty="0"/>
              <a:t> </a:t>
            </a:r>
            <a:r>
              <a:rPr lang="hr-HR" b="1" dirty="0" err="1"/>
              <a:t>of</a:t>
            </a:r>
            <a:r>
              <a:rPr lang="hr-HR" b="1" dirty="0"/>
              <a:t>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verbs</a:t>
            </a:r>
            <a:r>
              <a:rPr lang="hr-HR" b="1" dirty="0"/>
              <a:t> </a:t>
            </a:r>
            <a:r>
              <a:rPr lang="hr-HR" b="1" dirty="0" err="1"/>
              <a:t>in</a:t>
            </a:r>
            <a:r>
              <a:rPr lang="hr-HR" b="1" dirty="0"/>
              <a:t> </a:t>
            </a:r>
            <a:r>
              <a:rPr lang="hr-HR" b="1" dirty="0" err="1"/>
              <a:t>brackets</a:t>
            </a:r>
            <a:r>
              <a:rPr lang="hr-HR" b="1" dirty="0"/>
              <a:t>. </a:t>
            </a:r>
            <a:r>
              <a:rPr lang="hr-HR" i="1" dirty="0"/>
              <a:t>Glagole u zagradi napiši u točnom glagolskom vremenu – </a:t>
            </a:r>
            <a:r>
              <a:rPr lang="hr-HR" i="1" dirty="0" err="1"/>
              <a:t>present</a:t>
            </a:r>
            <a:r>
              <a:rPr lang="hr-HR" i="1" dirty="0"/>
              <a:t> </a:t>
            </a:r>
            <a:r>
              <a:rPr lang="hr-HR" i="1" dirty="0" err="1"/>
              <a:t>simple</a:t>
            </a:r>
            <a:r>
              <a:rPr lang="hr-HR" i="1" dirty="0"/>
              <a:t> ili </a:t>
            </a:r>
            <a:r>
              <a:rPr lang="hr-HR" i="1" dirty="0" err="1"/>
              <a:t>present</a:t>
            </a:r>
            <a:r>
              <a:rPr lang="hr-HR" i="1" dirty="0"/>
              <a:t> </a:t>
            </a:r>
            <a:r>
              <a:rPr lang="hr-HR" i="1" dirty="0" err="1"/>
              <a:t>continuous</a:t>
            </a:r>
            <a:r>
              <a:rPr lang="hr-HR" i="1" dirty="0"/>
              <a:t>. </a:t>
            </a:r>
            <a:r>
              <a:rPr lang="hr-HR" b="1" dirty="0"/>
              <a:t> </a:t>
            </a:r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CF44200-2657-4441-A7E0-C45F841576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639" y="427560"/>
            <a:ext cx="9218359" cy="5840075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F0691D6-6FDB-4F5C-8174-A2E8C01A7497}"/>
              </a:ext>
            </a:extLst>
          </p:cNvPr>
          <p:cNvSpPr txBox="1"/>
          <p:nvPr/>
        </p:nvSpPr>
        <p:spPr>
          <a:xfrm>
            <a:off x="2574524" y="1562470"/>
            <a:ext cx="1518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am </a:t>
            </a:r>
            <a:r>
              <a:rPr lang="hr-HR" i="1" dirty="0" err="1">
                <a:solidFill>
                  <a:srgbClr val="FF0000"/>
                </a:solidFill>
              </a:rPr>
              <a:t>meeting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62BF495-9398-4829-9A46-38563CF6DD2D}"/>
              </a:ext>
            </a:extLst>
          </p:cNvPr>
          <p:cNvSpPr txBox="1"/>
          <p:nvPr/>
        </p:nvSpPr>
        <p:spPr>
          <a:xfrm>
            <a:off x="2783745" y="1884871"/>
            <a:ext cx="1518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wearing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1C93E61-6658-4585-8071-B13563CF0397}"/>
              </a:ext>
            </a:extLst>
          </p:cNvPr>
          <p:cNvSpPr txBox="1"/>
          <p:nvPr/>
        </p:nvSpPr>
        <p:spPr>
          <a:xfrm>
            <a:off x="1128920" y="4651078"/>
            <a:ext cx="1518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grab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4A6222A-1B9A-4EAF-81AE-F89600F3E966}"/>
              </a:ext>
            </a:extLst>
          </p:cNvPr>
          <p:cNvSpPr txBox="1"/>
          <p:nvPr/>
        </p:nvSpPr>
        <p:spPr>
          <a:xfrm>
            <a:off x="1128921" y="4941703"/>
            <a:ext cx="1518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don’t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go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25737E0-54C6-481D-BCE8-35B63509FBF6}"/>
              </a:ext>
            </a:extLst>
          </p:cNvPr>
          <p:cNvSpPr txBox="1"/>
          <p:nvPr/>
        </p:nvSpPr>
        <p:spPr>
          <a:xfrm>
            <a:off x="2272683" y="5604669"/>
            <a:ext cx="1518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buy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CE0F63-7917-474D-B076-38ACA20FB6F5}"/>
              </a:ext>
            </a:extLst>
          </p:cNvPr>
          <p:cNvSpPr txBox="1"/>
          <p:nvPr/>
        </p:nvSpPr>
        <p:spPr>
          <a:xfrm>
            <a:off x="2362939" y="2896096"/>
            <a:ext cx="1518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don’t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like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363024-5121-48C1-93EB-817FE9AC5A6C}"/>
              </a:ext>
            </a:extLst>
          </p:cNvPr>
          <p:cNvSpPr txBox="1"/>
          <p:nvPr/>
        </p:nvSpPr>
        <p:spPr>
          <a:xfrm>
            <a:off x="4749145" y="3594381"/>
            <a:ext cx="596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do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C40CBA2-8F3B-4F09-9EAE-AB01E78C9286}"/>
              </a:ext>
            </a:extLst>
          </p:cNvPr>
          <p:cNvSpPr txBox="1"/>
          <p:nvPr/>
        </p:nvSpPr>
        <p:spPr>
          <a:xfrm>
            <a:off x="2946527" y="3593439"/>
            <a:ext cx="596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do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27668DC-A8BD-48F0-918E-7FC8EF3C2466}"/>
              </a:ext>
            </a:extLst>
          </p:cNvPr>
          <p:cNvSpPr txBox="1"/>
          <p:nvPr/>
        </p:nvSpPr>
        <p:spPr>
          <a:xfrm>
            <a:off x="1887960" y="4267571"/>
            <a:ext cx="1518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listen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0556BA-0857-48A8-BC57-498DA3CBC56D}"/>
              </a:ext>
            </a:extLst>
          </p:cNvPr>
          <p:cNvSpPr txBox="1"/>
          <p:nvPr/>
        </p:nvSpPr>
        <p:spPr>
          <a:xfrm>
            <a:off x="1577023" y="1905741"/>
            <a:ext cx="739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are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5DC0D43-95FF-422D-8BDB-12D02A12D075}"/>
              </a:ext>
            </a:extLst>
          </p:cNvPr>
          <p:cNvSpPr txBox="1"/>
          <p:nvPr/>
        </p:nvSpPr>
        <p:spPr>
          <a:xfrm>
            <a:off x="2050741" y="2249012"/>
            <a:ext cx="1518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is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raining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C5E0FAA-5DB3-4349-BA5A-951C2D6B5BFB}"/>
              </a:ext>
            </a:extLst>
          </p:cNvPr>
          <p:cNvSpPr txBox="1"/>
          <p:nvPr/>
        </p:nvSpPr>
        <p:spPr>
          <a:xfrm>
            <a:off x="2578935" y="2549600"/>
            <a:ext cx="1518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is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clearing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894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865</TotalTime>
  <Words>913</Words>
  <Application>Microsoft Office PowerPoint</Application>
  <PresentationFormat>Widescreen</PresentationFormat>
  <Paragraphs>76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Tema sustava Office</vt:lpstr>
      <vt:lpstr>Unit 1: Lesson 4  Sounds like a plan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ZVONKA IVKOVIĆ</dc:creator>
  <cp:lastModifiedBy>ZVONKA IVKOVIĆ</cp:lastModifiedBy>
  <cp:revision>55</cp:revision>
  <dcterms:created xsi:type="dcterms:W3CDTF">2021-09-01T06:25:32Z</dcterms:created>
  <dcterms:modified xsi:type="dcterms:W3CDTF">2021-09-12T13:53:15Z</dcterms:modified>
</cp:coreProperties>
</file>